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1"/>
  </p:notesMasterIdLst>
  <p:sldIdLst>
    <p:sldId id="256" r:id="rId2"/>
    <p:sldId id="257" r:id="rId3"/>
    <p:sldId id="259" r:id="rId4"/>
    <p:sldId id="265" r:id="rId5"/>
    <p:sldId id="266" r:id="rId6"/>
    <p:sldId id="267" r:id="rId7"/>
    <p:sldId id="269" r:id="rId8"/>
    <p:sldId id="268" r:id="rId9"/>
    <p:sldId id="271" r:id="rId10"/>
    <p:sldId id="272" r:id="rId11"/>
    <p:sldId id="273" r:id="rId12"/>
    <p:sldId id="281" r:id="rId13"/>
    <p:sldId id="274" r:id="rId14"/>
    <p:sldId id="275" r:id="rId15"/>
    <p:sldId id="276" r:id="rId16"/>
    <p:sldId id="277" r:id="rId17"/>
    <p:sldId id="278" r:id="rId18"/>
    <p:sldId id="280" r:id="rId19"/>
    <p:sldId id="260" r:id="rId20"/>
  </p:sldIdLst>
  <p:sldSz cx="10691813" cy="7559675"/>
  <p:notesSz cx="6858000" cy="9144000"/>
  <p:embeddedFontLst>
    <p:embeddedFont>
      <p:font typeface="a드림고딕3" panose="02020600000000000000" pitchFamily="18" charset="-127"/>
      <p:regular r:id="rId22"/>
    </p:embeddedFont>
    <p:embeddedFont>
      <p:font typeface="a드림고딕5" panose="02020600000000000000" pitchFamily="18" charset="-127"/>
      <p:regular r:id="rId23"/>
    </p:embeddedFont>
    <p:embeddedFont>
      <p:font typeface="a타이틀고딕1" panose="02020600000000000000" pitchFamily="18" charset="-127"/>
      <p:regular r:id="rId24"/>
    </p:embeddedFont>
    <p:embeddedFont>
      <p:font typeface="a타이틀고딕2" panose="02020600000000000000" pitchFamily="18" charset="-127"/>
      <p:regular r:id="rId25"/>
    </p:embeddedFont>
    <p:embeddedFont>
      <p:font typeface="a타이틀고딕3" panose="02020600000000000000" pitchFamily="18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791"/>
    <a:srgbClr val="259095"/>
    <a:srgbClr val="016FB8"/>
    <a:srgbClr val="1E7478"/>
    <a:srgbClr val="016DBA"/>
    <a:srgbClr val="94C7FF"/>
    <a:srgbClr val="5594FE"/>
    <a:srgbClr val="FFE200"/>
    <a:srgbClr val="0262FE"/>
    <a:srgbClr val="94C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0" autoAdjust="0"/>
    <p:restoredTop sz="69273" autoAdjust="0"/>
  </p:normalViewPr>
  <p:slideViewPr>
    <p:cSldViewPr snapToGrid="0">
      <p:cViewPr varScale="1">
        <p:scale>
          <a:sx n="46" d="100"/>
          <a:sy n="46" d="100"/>
        </p:scale>
        <p:origin x="17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EDA11-6E3B-4EAC-9DEB-B3FE99AB4021}" type="datetimeFigureOut">
              <a:rPr lang="ko-KR" altLang="en-US" smtClean="0"/>
              <a:t>2020-04-12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1E11A-C5E3-4AFD-9537-B6C589DE13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31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이번주 </a:t>
            </a:r>
            <a:r>
              <a:rPr lang="ko-KR" altLang="en-US" dirty="0" err="1"/>
              <a:t>진도별조</a:t>
            </a:r>
            <a:r>
              <a:rPr lang="ko-KR" altLang="en-US" dirty="0"/>
              <a:t> 발표를 맡은 김민지입니다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주제는 블록체인과 </a:t>
            </a:r>
            <a:r>
              <a:rPr lang="ko-KR" altLang="en-US" dirty="0" err="1"/>
              <a:t>핀테크</a:t>
            </a:r>
            <a:r>
              <a:rPr lang="ko-KR" altLang="en-US" dirty="0"/>
              <a:t> 기반의 쇼핑 안드로이드 플랫폼입니다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46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공개형 블록체인은 인터넷을 통해 모두에게 공개</a:t>
            </a:r>
            <a:r>
              <a:rPr lang="en-US" altLang="ko-KR" dirty="0"/>
              <a:t>, </a:t>
            </a:r>
            <a:r>
              <a:rPr lang="ko-KR" altLang="en-US" dirty="0"/>
              <a:t>운용 가능한 거래 장부입니다</a:t>
            </a:r>
            <a:r>
              <a:rPr lang="en-US" altLang="ko-KR" dirty="0"/>
              <a:t>. </a:t>
            </a:r>
            <a:r>
              <a:rPr lang="ko-KR" altLang="en-US" dirty="0"/>
              <a:t>네트워크에 참여할 수 있는 조건을 갖추면 누구나 블록을 생성할 수 있습니다</a:t>
            </a:r>
            <a:r>
              <a:rPr lang="en-US" altLang="ko-KR" dirty="0"/>
              <a:t>. </a:t>
            </a:r>
            <a:r>
              <a:rPr lang="ko-KR" altLang="en-US" dirty="0"/>
              <a:t>예로는 </a:t>
            </a:r>
            <a:r>
              <a:rPr lang="ko-KR" altLang="en-US" dirty="0" err="1"/>
              <a:t>비트코인과</a:t>
            </a:r>
            <a:r>
              <a:rPr lang="ko-KR" altLang="en-US" dirty="0"/>
              <a:t> </a:t>
            </a:r>
            <a:r>
              <a:rPr lang="ko-KR" altLang="en-US" dirty="0" err="1"/>
              <a:t>이더리움이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프라이빗</a:t>
            </a:r>
            <a:r>
              <a:rPr lang="ko-KR" altLang="en-US" dirty="0"/>
              <a:t> 블록체인은 완전히 개인화된 폐쇄형 </a:t>
            </a:r>
            <a:r>
              <a:rPr lang="ko-KR" altLang="en-US" dirty="0" err="1"/>
              <a:t>블록체인입니다</a:t>
            </a:r>
            <a:r>
              <a:rPr lang="en-US" altLang="ko-KR" dirty="0"/>
              <a:t>. </a:t>
            </a:r>
            <a:r>
              <a:rPr lang="ko-KR" altLang="en-US" dirty="0"/>
              <a:t>허가된 참여자 외에는 거래 내역을 공유할 수도 추적할 수도 없습니다</a:t>
            </a:r>
            <a:r>
              <a:rPr lang="en-US" altLang="ko-KR" dirty="0"/>
              <a:t>. </a:t>
            </a:r>
            <a:r>
              <a:rPr lang="ko-KR" altLang="en-US" dirty="0"/>
              <a:t>한 중앙 기관이 내부 전산망을 블록 체인으로 관리하며</a:t>
            </a:r>
            <a:r>
              <a:rPr lang="en-US" altLang="ko-KR" dirty="0"/>
              <a:t>, </a:t>
            </a:r>
            <a:r>
              <a:rPr lang="ko-KR" altLang="en-US" dirty="0"/>
              <a:t>네트워크에 참여하려면 그 중앙 기관의 허락이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컨소시엄 블록체인은 미리 선정된 노드에 의해서 컨트롤되는 반 중앙형 </a:t>
            </a:r>
            <a:r>
              <a:rPr lang="ko-KR" altLang="en-US" dirty="0" err="1"/>
              <a:t>블록체인입니다</a:t>
            </a:r>
            <a:r>
              <a:rPr lang="en-US" altLang="ko-KR" dirty="0"/>
              <a:t>. N</a:t>
            </a:r>
            <a:r>
              <a:rPr lang="ko-KR" altLang="en-US" dirty="0"/>
              <a:t>개의 금융기관이 </a:t>
            </a:r>
            <a:r>
              <a:rPr lang="ko-KR" altLang="en-US" dirty="0" err="1"/>
              <a:t>노들를</a:t>
            </a:r>
            <a:r>
              <a:rPr lang="ko-KR" altLang="en-US" dirty="0"/>
              <a:t> 한 개씩 운영하며</a:t>
            </a:r>
            <a:r>
              <a:rPr lang="en-US" altLang="ko-KR" dirty="0"/>
              <a:t>, </a:t>
            </a:r>
            <a:r>
              <a:rPr lang="ko-KR" altLang="en-US" dirty="0"/>
              <a:t>대중에게 열람을 시킬 수도 있고</a:t>
            </a:r>
            <a:r>
              <a:rPr lang="en-US" altLang="ko-KR" dirty="0"/>
              <a:t>, </a:t>
            </a:r>
            <a:r>
              <a:rPr lang="ko-KR" altLang="en-US" dirty="0"/>
              <a:t>특정 인원에게만 시킬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18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조작하는 것은 장부를 조작하는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장부 내역을 조작한다는 것은 변조된 블록을 생성하여 전파시키는 데 성공한다는 의미인데 이는 현실적으로 불가능합니다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블록은 바로 전 블록의 해시 값으로 각 블록이 연결되는 블록체인이 되기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거래 내역이 담겨 있는 블록체인의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블록을 위조 후 네트워크에 전파하려면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n+1, n+2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블록을 다른 채굴자보다 먼저 만들어야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전 세계 채굴자들과 경쟁하여 최소한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블록해시를 먼저 구해야 하는데 이는 불가능에 가까운 일입니다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07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블록체인은 블록에 데이터를 담아 체인 형태로 연결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수많은 컴퓨터에 동시에 이를 복제해 저장하는 분산형 데이터 저장 기술입니다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정의대로라면 블록체인은 암호화폐 뿐만 아니라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산업분야에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일단 대표적으로 암호화폐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응용분야입니다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전자화폐 및 결제시스템 분야 뿐만 아니라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분산플랫폼 성격의 프로젝트를 활용하여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 컴퓨팅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 데이터 및 모바일 등 다양한 분야에 응용되며 관련 생태계가 확장 중입니다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금융기관에서는 기존 금융시스템의 처리 소요기간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절차 및 보안 개선 등을 위해 블록체인 기술이 도입됐습니다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기관 간 송금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결제 등 거래 시 중개 기관이 신뢰를 담보하던 기존 시스템의 번거로움을 제거하고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상호 신뢰 하에 빠르고 간소화된 금융 서비스가 가능하도록 시스템을 개선했습니다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산업특화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공공조직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민간기업 등 다양한 분야에서 블록체인을 활용하고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40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저희 프로젝트에 활용할 블록체인 기술인 </a:t>
            </a:r>
            <a:r>
              <a:rPr lang="en-US" altLang="ko-KR" dirty="0" err="1"/>
              <a:t>ShoCard</a:t>
            </a:r>
            <a:r>
              <a:rPr lang="ko-KR" altLang="en-US" dirty="0"/>
              <a:t>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377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dirty="0" err="1"/>
              <a:t>ShoCard</a:t>
            </a:r>
            <a:r>
              <a:rPr lang="ko-KR" altLang="en-US" dirty="0"/>
              <a:t>는 </a:t>
            </a:r>
            <a:r>
              <a:rPr lang="ko-KR" altLang="en-US" dirty="0" err="1"/>
              <a:t>스텔라루멘</a:t>
            </a:r>
            <a:r>
              <a:rPr lang="ko-KR" altLang="en-US" dirty="0"/>
              <a:t> 기반의 </a:t>
            </a:r>
            <a:r>
              <a:rPr lang="ko-KR" altLang="en-US" dirty="0" err="1"/>
              <a:t>디앱으로서</a:t>
            </a:r>
            <a:r>
              <a:rPr lang="ko-KR" altLang="en-US" dirty="0"/>
              <a:t> 신원인증 플랫폼입니다</a:t>
            </a:r>
            <a:r>
              <a:rPr lang="en-US" altLang="ko-KR" dirty="0"/>
              <a:t>.</a:t>
            </a:r>
          </a:p>
          <a:p>
            <a:pPr latinLnBrk="1"/>
            <a:endParaRPr lang="en-US" altLang="ko-KR" dirty="0"/>
          </a:p>
          <a:p>
            <a:pPr latinLnBrk="1"/>
            <a:r>
              <a:rPr lang="ko-KR" altLang="en-US" dirty="0" err="1"/>
              <a:t>스텔라루멘은</a:t>
            </a:r>
            <a:r>
              <a:rPr lang="ko-KR" altLang="en-US" dirty="0"/>
              <a:t> 리플에서 분리된 블록체인 플랫폼이며</a:t>
            </a:r>
            <a:r>
              <a:rPr lang="en-US" altLang="ko-KR" dirty="0"/>
              <a:t>,</a:t>
            </a:r>
          </a:p>
          <a:p>
            <a:pPr latinLnBrk="1"/>
            <a:r>
              <a:rPr lang="en-US" altLang="ko-KR" dirty="0" err="1"/>
              <a:t>ShoCard</a:t>
            </a:r>
            <a:r>
              <a:rPr lang="ko-KR" altLang="en-US" dirty="0"/>
              <a:t>는 </a:t>
            </a:r>
            <a:r>
              <a:rPr lang="ko-KR" altLang="en-US" dirty="0" err="1"/>
              <a:t>스텔라루멘</a:t>
            </a:r>
            <a:r>
              <a:rPr lang="ko-KR" altLang="en-US" dirty="0"/>
              <a:t> 환경 위에서 실행되는 분산 앱</a:t>
            </a:r>
            <a:r>
              <a:rPr lang="en-US" altLang="ko-KR" dirty="0"/>
              <a:t>, </a:t>
            </a:r>
            <a:r>
              <a:rPr lang="en-US" altLang="ko-KR" dirty="0" err="1"/>
              <a:t>Dapp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334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dirty="0" err="1"/>
              <a:t>스텔라루멘은</a:t>
            </a:r>
            <a:r>
              <a:rPr lang="ko-KR" altLang="en-US" dirty="0"/>
              <a:t> 간략히 스텔라라고 합니다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en-US" dirty="0"/>
              <a:t>스텔라는 교차 자산의 가치를 전송하기 위해 개발되었습니다</a:t>
            </a:r>
            <a:r>
              <a:rPr lang="en-US" altLang="ko-KR" dirty="0"/>
              <a:t>. </a:t>
            </a:r>
            <a:r>
              <a:rPr lang="ko-KR" altLang="en-US" dirty="0"/>
              <a:t>개발자들이 스마트 디바이스</a:t>
            </a:r>
            <a:r>
              <a:rPr lang="en-US" altLang="ko-KR" dirty="0"/>
              <a:t>, </a:t>
            </a:r>
            <a:r>
              <a:rPr lang="ko-KR" altLang="en-US" dirty="0"/>
              <a:t>뱅킹</a:t>
            </a:r>
            <a:r>
              <a:rPr lang="en-US" altLang="ko-KR" dirty="0"/>
              <a:t> </a:t>
            </a:r>
            <a:r>
              <a:rPr lang="ko-KR" altLang="en-US" dirty="0"/>
              <a:t>도구와 모바일 지갑 등을 스텔라 블록체인 네트워크 상에서 개발하는 것을 지원합니다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en-US" dirty="0"/>
              <a:t>스텔라는 스텔라 합의 프로토콜을 사용하는데 금융 거래를 기록하기 위해 폐쇄된 시스템을 사용하지 않고도 합의할 수 있습니다</a:t>
            </a:r>
            <a:r>
              <a:rPr lang="en-US" altLang="ko-KR" dirty="0"/>
              <a:t>. SCP</a:t>
            </a:r>
            <a:r>
              <a:rPr lang="ko-KR" altLang="en-US" dirty="0"/>
              <a:t>는 새로운 멤버들에게 금융 시스템을 개방하고 진입 장벽을 줄여줍니다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1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dirty="0" err="1"/>
              <a:t>ShoCard</a:t>
            </a:r>
            <a:r>
              <a:rPr lang="en-US" altLang="ko-KR" dirty="0"/>
              <a:t> </a:t>
            </a:r>
            <a:r>
              <a:rPr lang="ko-KR" altLang="en-US" dirty="0"/>
              <a:t>앱을 통해 자신의 신원 관련 문서들을 스캔하면</a:t>
            </a:r>
            <a:endParaRPr lang="en-US" altLang="ko-KR" dirty="0"/>
          </a:p>
          <a:p>
            <a:pPr latinLnBrk="1"/>
            <a:r>
              <a:rPr lang="ko-KR" altLang="en-US" dirty="0"/>
              <a:t>개인키와 공개키가 발급되고 해당 문서는 암호화되어 블록체인에 업로드 됩니다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en-US" dirty="0"/>
              <a:t>블록체인 위에 자신의 신원정보를 올리면</a:t>
            </a:r>
            <a:endParaRPr lang="en-US" altLang="ko-KR" dirty="0"/>
          </a:p>
          <a:p>
            <a:pPr latinLnBrk="1"/>
            <a:r>
              <a:rPr lang="ko-KR" altLang="en-US" dirty="0"/>
              <a:t>쇼카드와 제휴를 맺은 사이트를 이용하고자 할 때</a:t>
            </a:r>
            <a:r>
              <a:rPr lang="en-US" altLang="ko-KR" dirty="0"/>
              <a:t>,</a:t>
            </a:r>
          </a:p>
          <a:p>
            <a:pPr latinLnBrk="1"/>
            <a:r>
              <a:rPr lang="ko-KR" altLang="en-US"/>
              <a:t>회원가입 절차 </a:t>
            </a:r>
            <a:r>
              <a:rPr lang="ko-KR" altLang="en-US" dirty="0"/>
              <a:t>없이 사이트 등을 이용할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944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애플리케이션 사용자 타겟팅입니다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97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다양한 대학에서 사용할 수 있는 플랫폼 개발 목적이며</a:t>
            </a:r>
          </a:p>
          <a:p>
            <a:r>
              <a:rPr lang="ko-KR" altLang="en-US" dirty="0"/>
              <a:t>첫 타겟은 서울여대 재학생입니다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저번주</a:t>
            </a:r>
            <a:r>
              <a:rPr lang="ko-KR" altLang="en-US" dirty="0"/>
              <a:t> 발표에서 보여드렸던 사용 기술에서</a:t>
            </a:r>
            <a:endParaRPr lang="en-US" altLang="ko-KR" dirty="0"/>
          </a:p>
          <a:p>
            <a:r>
              <a:rPr lang="ko-KR" altLang="en-US" dirty="0"/>
              <a:t>블록체인 기술을 거래 목적이 아닌 신원인증 목적으로 바꾸었습니다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정리하면</a:t>
            </a:r>
            <a:r>
              <a:rPr lang="en-US" altLang="ko-KR" dirty="0"/>
              <a:t>, </a:t>
            </a:r>
            <a:r>
              <a:rPr lang="ko-KR" altLang="en-US" dirty="0"/>
              <a:t>사용자의 데이터를 모아 추천하는 빅데이터 기술과</a:t>
            </a:r>
            <a:endParaRPr lang="en-US" altLang="ko-KR" dirty="0"/>
          </a:p>
          <a:p>
            <a:r>
              <a:rPr lang="en-US" altLang="ko-KR" dirty="0" err="1"/>
              <a:t>ShoCard</a:t>
            </a:r>
            <a:r>
              <a:rPr lang="ko-KR" altLang="en-US" dirty="0"/>
              <a:t>에서 학생증으로 자신의 신원을 인증하는 블록체인 기술과</a:t>
            </a:r>
            <a:endParaRPr lang="en-US" altLang="ko-KR" dirty="0"/>
          </a:p>
          <a:p>
            <a:r>
              <a:rPr lang="ko-KR" altLang="en-US" dirty="0" err="1"/>
              <a:t>어플에서</a:t>
            </a:r>
            <a:r>
              <a:rPr lang="ko-KR" altLang="en-US" dirty="0"/>
              <a:t> 즉시 직접 결제하는 </a:t>
            </a:r>
            <a:r>
              <a:rPr lang="ko-KR" altLang="en-US" dirty="0" err="1"/>
              <a:t>핀테크</a:t>
            </a:r>
            <a:r>
              <a:rPr lang="ko-KR" altLang="en-US" dirty="0"/>
              <a:t> 기술을 사용할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7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발표 순서는</a:t>
            </a:r>
            <a:endParaRPr lang="en-US" altLang="ko-KR" dirty="0"/>
          </a:p>
          <a:p>
            <a:r>
              <a:rPr lang="ko-KR" altLang="en-US" dirty="0"/>
              <a:t>블록체인 이해</a:t>
            </a:r>
            <a:endParaRPr lang="en-US" altLang="ko-KR" dirty="0"/>
          </a:p>
          <a:p>
            <a:r>
              <a:rPr lang="ko-KR" altLang="en-US" dirty="0"/>
              <a:t>블록체인 종류 및 보안성</a:t>
            </a:r>
            <a:endParaRPr lang="en-US" altLang="ko-KR" dirty="0"/>
          </a:p>
          <a:p>
            <a:r>
              <a:rPr lang="ko-KR" altLang="en-US" dirty="0"/>
              <a:t>프로젝트에 활용할 블록체인 기술</a:t>
            </a:r>
            <a:endParaRPr lang="en-US" altLang="ko-KR" dirty="0"/>
          </a:p>
          <a:p>
            <a:r>
              <a:rPr lang="ko-KR" altLang="en-US" dirty="0"/>
              <a:t>애플리케이션 사용자 타겟팅 순서로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블록체인 이해에서는</a:t>
            </a:r>
            <a:endParaRPr lang="en-US" altLang="ko-KR" dirty="0"/>
          </a:p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월렛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블록체인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채굴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거래 과정을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473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거래내역을 관리하는 중앙은행은 없는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이루어진 네트워크고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 대표적인 예시로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사진처럼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 세계에 존재하는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사용자의 컴퓨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비트코인이라는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지원하기 위해 필요한 정보를 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이용할 수 있게 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월렛은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거래할 때 사용하는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비트코인용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어플입니다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월렛을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공개 키를 만들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공개 키와 함께 개인 키를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공개 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주고받기 위하여 사용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송금하기 위해 사용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27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거래가 기록되는 공개 거래 기록부입니다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블록에는 거래 정보가 포함되어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블록의 집합체인 블록체인은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거래 정보를 담고 있는 거대한 분산 장부라고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사진처럼 하나의 블록은 트랜잭션의 집합과 헤더로 이루어져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헤더 중에는 직전 블록의 헤더의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해시값과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트랜잭션의 집합 전체의 해시 값이 보존되어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089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작업을 통한 목표 값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이하의 해시 값 찾기라고 할 수 있는 채굴 과정을 거쳐 생성됩니다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좀 더 구체적으로 설명하면 채굴은 새로운 블록을 블록체인에 추가하는 작업을 완료했음을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증명할때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이루어집니다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새로운 블록을 블록체인에 추가하려면 새로운 블록의 블록해시를 계산해서 찾아내야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블록해시를 찾는 과정은 블록해시 결과 값이 특정 값 이하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값으로 시작하는 블록해시를 생성하는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찾는 과정입니다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과정을 작업 증명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Proof Of Work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블록을 추가한 채굴자에게는 보수와 그 블록에 포함되는 트랜잭션 수수료를 주도록 프로토콜로 정해져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23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거래 과정입니다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이용자는 거래 상대방의 지갑주소와 이체할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액수를 결정하여 자신의 개인 키로 서명하고 이체를 신청합니다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 이체 신청에 대한 고유한 해시 값이 발행되고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블록에 넣을 이체 신청 내역의 우선순위를 정한 뒤 이를 기준으로 채굴 과정인 목표 값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해싱을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목표값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해싱에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성공하면 블록이 발행됩니다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세번째로 이체 내역을 담은 블록이 네트워크로 전파되고 이체 내역의 이체 확인이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네트워크로 해당 블록을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전파받은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 채굴자가 블록을 생성하면 다음 블록도 네트워크로 전파되고 이체 내역의 이체 확인이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과정을 끝없이 반복하고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이체받는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주체가 이체 내역을 인정하면 이체 확정이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이체 확정이 된 블록은 검증이 완료되어 체인에 등록되고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거래가 완료됩니다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64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블록체인 종류 및 보안성에서는</a:t>
            </a:r>
            <a:endParaRPr lang="en-US" altLang="ko-KR" dirty="0"/>
          </a:p>
          <a:p>
            <a:r>
              <a:rPr lang="ko-KR" altLang="en-US" dirty="0"/>
              <a:t>블록체인 종류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블록체인 보안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블록체인 활용에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1E11A-C5E3-4AFD-9537-B6C589DE13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33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A3BEC3-D386-489F-9076-8F729476B9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5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6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3DD5CD9-E18E-4579-B8B2-11C667DE4DF3}"/>
              </a:ext>
            </a:extLst>
          </p:cNvPr>
          <p:cNvGrpSpPr/>
          <p:nvPr userDrawn="1"/>
        </p:nvGrpSpPr>
        <p:grpSpPr>
          <a:xfrm>
            <a:off x="1417" y="-1"/>
            <a:ext cx="10690396" cy="7560683"/>
            <a:chOff x="1417" y="-1"/>
            <a:chExt cx="10690396" cy="75606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3BB3AA-29B7-4012-B00A-46638B57B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" y="-1"/>
              <a:ext cx="10690396" cy="756068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F60270-5E49-40E8-871A-821F8103B8D0}"/>
                </a:ext>
              </a:extLst>
            </p:cNvPr>
            <p:cNvSpPr/>
            <p:nvPr userDrawn="1"/>
          </p:nvSpPr>
          <p:spPr>
            <a:xfrm>
              <a:off x="203200" y="495300"/>
              <a:ext cx="4089400" cy="1130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3A0FE34-C7E1-4CA5-9C24-8087E05F3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719" r="62488" b="82475"/>
          <a:stretch/>
        </p:blipFill>
        <p:spPr>
          <a:xfrm>
            <a:off x="609770" y="342900"/>
            <a:ext cx="3795713" cy="8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1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3568A2-CFAB-4D73-95F2-BE4BC6EF17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-1"/>
            <a:ext cx="10690393" cy="75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E7DDF2-2710-4C38-BA55-82016D0AF855}"/>
              </a:ext>
            </a:extLst>
          </p:cNvPr>
          <p:cNvGrpSpPr/>
          <p:nvPr userDrawn="1"/>
        </p:nvGrpSpPr>
        <p:grpSpPr>
          <a:xfrm>
            <a:off x="0" y="-1002"/>
            <a:ext cx="10691813" cy="861774"/>
            <a:chOff x="0" y="-1002"/>
            <a:chExt cx="10691813" cy="8617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ED0F9A-F64D-4FDE-8700-54753904B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603"/>
            <a:stretch/>
          </p:blipFill>
          <p:spPr>
            <a:xfrm>
              <a:off x="0" y="-1002"/>
              <a:ext cx="10691813" cy="861774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3CA257F-3256-4700-B629-5F44E3BAC6A1}"/>
                </a:ext>
              </a:extLst>
            </p:cNvPr>
            <p:cNvSpPr/>
            <p:nvPr userDrawn="1"/>
          </p:nvSpPr>
          <p:spPr>
            <a:xfrm>
              <a:off x="8597841" y="544328"/>
              <a:ext cx="87759" cy="96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6755CC-EE25-45D4-AA12-EC7907354D76}"/>
                </a:ext>
              </a:extLst>
            </p:cNvPr>
            <p:cNvSpPr/>
            <p:nvPr userDrawn="1"/>
          </p:nvSpPr>
          <p:spPr>
            <a:xfrm>
              <a:off x="8830389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8DBA706-CCC4-4052-B060-F4FD57B23E82}"/>
                </a:ext>
              </a:extLst>
            </p:cNvPr>
            <p:cNvSpPr/>
            <p:nvPr userDrawn="1"/>
          </p:nvSpPr>
          <p:spPr>
            <a:xfrm>
              <a:off x="9062936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168FB0-7C48-4311-A16F-D64E45DF8A21}"/>
                </a:ext>
              </a:extLst>
            </p:cNvPr>
            <p:cNvSpPr/>
            <p:nvPr userDrawn="1"/>
          </p:nvSpPr>
          <p:spPr>
            <a:xfrm>
              <a:off x="9295484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E1F73C5-828D-492D-9216-CBDF7493985B}"/>
                </a:ext>
              </a:extLst>
            </p:cNvPr>
            <p:cNvSpPr/>
            <p:nvPr userDrawn="1"/>
          </p:nvSpPr>
          <p:spPr>
            <a:xfrm>
              <a:off x="9528031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7F6654BB-2317-41BC-BDB1-E871B4DF44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747718" y="142637"/>
              <a:ext cx="812167" cy="59627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07" y="174072"/>
            <a:ext cx="4193264" cy="576312"/>
          </a:xfrm>
          <a:noFill/>
        </p:spPr>
        <p:txBody>
          <a:bodyPr wrap="none" rtlCol="0">
            <a:spAutoFit/>
          </a:bodyPr>
          <a:lstStyle>
            <a:lvl1pPr>
              <a:defRPr lang="en-US" sz="3400" b="1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</a:defRPr>
            </a:lvl1pPr>
          </a:lstStyle>
          <a:p>
            <a:pPr marL="0" lvl="0" defTabSz="986912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12CAC5B-5DBC-4633-8E4D-559A8EE600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759" y="1210247"/>
            <a:ext cx="267295" cy="2056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A9A2D7-88BF-4F22-9BEF-69C6F05BA25A}"/>
              </a:ext>
            </a:extLst>
          </p:cNvPr>
          <p:cNvSpPr/>
          <p:nvPr userDrawn="1"/>
        </p:nvSpPr>
        <p:spPr>
          <a:xfrm>
            <a:off x="0" y="1"/>
            <a:ext cx="127000" cy="860772"/>
          </a:xfrm>
          <a:prstGeom prst="rect">
            <a:avLst/>
          </a:prstGeom>
          <a:solidFill>
            <a:srgbClr val="01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2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0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7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5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2020-04-12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0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CC21DE98-1DD0-4E77-B982-ACFBC6F22FCD}" type="datetimeFigureOut">
              <a:rPr lang="ko-KR" altLang="en-US" smtClean="0"/>
              <a:pPr/>
              <a:t>2020-04-12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7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2" r:id="rId2"/>
    <p:sldLayoutId id="2147483733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149401-E30D-49A6-B4EC-3F1256DE90CB}"/>
              </a:ext>
            </a:extLst>
          </p:cNvPr>
          <p:cNvSpPr txBox="1"/>
          <p:nvPr/>
        </p:nvSpPr>
        <p:spPr>
          <a:xfrm>
            <a:off x="507028" y="2246149"/>
            <a:ext cx="5086585" cy="21236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86912" latinLnBrk="1"/>
            <a:r>
              <a:rPr lang="en-US" altLang="ko-KR" sz="4400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PBL3</a:t>
            </a:r>
          </a:p>
          <a:p>
            <a:pPr defTabSz="986912" latinLnBrk="1"/>
            <a:r>
              <a:rPr lang="ko-KR" altLang="en-US" sz="4400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블록체인 </a:t>
            </a:r>
            <a:r>
              <a:rPr lang="en-US" altLang="ko-KR" sz="4400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+ </a:t>
            </a:r>
            <a:r>
              <a:rPr lang="ko-KR" altLang="en-US" sz="4400" b="1" spc="-324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핀테크</a:t>
            </a:r>
            <a:r>
              <a:rPr lang="ko-KR" altLang="en-US" sz="4400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기반</a:t>
            </a:r>
            <a:endParaRPr lang="en-US" altLang="ko-KR" sz="4400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defTabSz="986912" latinLnBrk="1"/>
            <a:r>
              <a:rPr lang="ko-KR" altLang="en-US" sz="4400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쇼핑 안드로이드 플랫폼</a:t>
            </a:r>
            <a:endParaRPr lang="en-US" altLang="ko-KR" sz="4400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4757D-9493-4349-AF3A-331C102D2517}"/>
              </a:ext>
            </a:extLst>
          </p:cNvPr>
          <p:cNvSpPr txBox="1"/>
          <p:nvPr/>
        </p:nvSpPr>
        <p:spPr>
          <a:xfrm>
            <a:off x="1462160" y="1668421"/>
            <a:ext cx="923651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2159" spc="-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진도별</a:t>
            </a:r>
            <a:endParaRPr lang="en-US" altLang="ko-KR" sz="2159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5A06B617-2954-49EC-9C91-B3289B37D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0000" r="18757"/>
          <a:stretch/>
        </p:blipFill>
        <p:spPr>
          <a:xfrm>
            <a:off x="8618560" y="0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E13E14-A4DC-40C9-BF7E-D40D483ED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426" t="1" b="45458"/>
          <a:stretch/>
        </p:blipFill>
        <p:spPr>
          <a:xfrm>
            <a:off x="-525674" y="6701778"/>
            <a:ext cx="2753399" cy="857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7C0EF-6A74-4B8B-8107-04B53360ED20}"/>
              </a:ext>
            </a:extLst>
          </p:cNvPr>
          <p:cNvSpPr txBox="1"/>
          <p:nvPr/>
        </p:nvSpPr>
        <p:spPr>
          <a:xfrm>
            <a:off x="507028" y="5474237"/>
            <a:ext cx="480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16DBA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강지수 김민지 김하늘 윤지인 이현정</a:t>
            </a:r>
            <a:endParaRPr lang="en-US" altLang="ko-KR" sz="2000" dirty="0">
              <a:solidFill>
                <a:srgbClr val="016DBA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01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6F871C-B2B0-4C71-BAD3-F681BAF47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29513"/>
              </p:ext>
            </p:extLst>
          </p:nvPr>
        </p:nvGraphicFramePr>
        <p:xfrm>
          <a:off x="577527" y="2365455"/>
          <a:ext cx="9532940" cy="452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5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5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5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허가가 필요 없나요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?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네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아니오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아니오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누가 읽을 수</a:t>
                      </a:r>
                      <a:endParaRPr lang="en-US" altLang="ko-KR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있나요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?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누구나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초대된 사용자만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경우에 따라 다름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누가 쓸 수 있나요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?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누구나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승인된 참여자만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승인된 참여자만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소유자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아무도 아님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단일 주체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복수 주체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참여자를 알 수</a:t>
                      </a:r>
                      <a:endParaRPr lang="en-US" altLang="ko-KR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있나요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?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아니오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네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네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트랜잭션 스피드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느림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빠름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빠름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824351" cy="563231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Ⅱ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블록체인 종류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/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보안성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/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활용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482652" cy="461665"/>
            <a:chOff x="-13148" y="1258286"/>
            <a:chExt cx="2482652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826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1.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블록체인 종류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8B46BC-1B93-4FCD-A7EF-D0FAC7C146C6}"/>
              </a:ext>
            </a:extLst>
          </p:cNvPr>
          <p:cNvGrpSpPr/>
          <p:nvPr/>
        </p:nvGrpSpPr>
        <p:grpSpPr>
          <a:xfrm>
            <a:off x="534669" y="1872917"/>
            <a:ext cx="9581203" cy="511790"/>
            <a:chOff x="534669" y="1872917"/>
            <a:chExt cx="9581203" cy="51179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21F958F-76EA-4FF0-B0B8-0E5D296C0439}"/>
                </a:ext>
              </a:extLst>
            </p:cNvPr>
            <p:cNvSpPr/>
            <p:nvPr/>
          </p:nvSpPr>
          <p:spPr>
            <a:xfrm>
              <a:off x="534669" y="1872917"/>
              <a:ext cx="9581203" cy="503238"/>
            </a:xfrm>
            <a:prstGeom prst="roundRect">
              <a:avLst/>
            </a:prstGeom>
            <a:solidFill>
              <a:srgbClr val="94C7FF"/>
            </a:solidFill>
            <a:ln w="381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352645-BFE8-4D4D-8E56-81CE182112ED}"/>
                </a:ext>
              </a:extLst>
            </p:cNvPr>
            <p:cNvCxnSpPr>
              <a:cxnSpLocks/>
            </p:cNvCxnSpPr>
            <p:nvPr/>
          </p:nvCxnSpPr>
          <p:spPr>
            <a:xfrm>
              <a:off x="2134942" y="1973327"/>
              <a:ext cx="0" cy="30241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E5CA5F1-1E76-4165-9B4E-91372FBBFBFD}"/>
                </a:ext>
              </a:extLst>
            </p:cNvPr>
            <p:cNvCxnSpPr>
              <a:cxnSpLocks/>
            </p:cNvCxnSpPr>
            <p:nvPr/>
          </p:nvCxnSpPr>
          <p:spPr>
            <a:xfrm>
              <a:off x="4797650" y="1973327"/>
              <a:ext cx="0" cy="30241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09F6ADB-5683-4609-B74B-F3D64B68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31184" y="1973327"/>
              <a:ext cx="0" cy="30241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B82E20B-E0D4-4F84-9543-1CDE3848E7D1}"/>
                </a:ext>
              </a:extLst>
            </p:cNvPr>
            <p:cNvSpPr/>
            <p:nvPr/>
          </p:nvSpPr>
          <p:spPr>
            <a:xfrm>
              <a:off x="534670" y="2016016"/>
              <a:ext cx="1267748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C10C9F-392E-4B1C-AE2A-6527FD54864F}"/>
                </a:ext>
              </a:extLst>
            </p:cNvPr>
            <p:cNvSpPr/>
            <p:nvPr/>
          </p:nvSpPr>
          <p:spPr>
            <a:xfrm>
              <a:off x="2524253" y="1885147"/>
              <a:ext cx="2070106" cy="4978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공개형 블록체인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(Public</a:t>
              </a: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</a:t>
              </a: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Block Chain)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9FD935-8425-41E7-8340-904C44FE419A}"/>
                </a:ext>
              </a:extLst>
            </p:cNvPr>
            <p:cNvSpPr/>
            <p:nvPr/>
          </p:nvSpPr>
          <p:spPr>
            <a:xfrm>
              <a:off x="5109607" y="1886878"/>
              <a:ext cx="2070106" cy="4978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프라이빗</a:t>
              </a: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블록체인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(Private Block Chain)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421CE0-702E-49F8-88E4-3E4DAF3849C7}"/>
                </a:ext>
              </a:extLst>
            </p:cNvPr>
            <p:cNvSpPr/>
            <p:nvPr/>
          </p:nvSpPr>
          <p:spPr>
            <a:xfrm>
              <a:off x="7688812" y="1885147"/>
              <a:ext cx="2070106" cy="4978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컨소시엄 블록체인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(Consortium Block Chain)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1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824351" cy="563231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Ⅱ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블록체인 종류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/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보안성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/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129804"/>
            <a:ext cx="2740736" cy="461665"/>
            <a:chOff x="-13148" y="1258286"/>
            <a:chExt cx="2740736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407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2. 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블록체인 보안성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A05B12-0069-4118-BE5D-50C850F380BC}"/>
              </a:ext>
            </a:extLst>
          </p:cNvPr>
          <p:cNvSpPr/>
          <p:nvPr/>
        </p:nvSpPr>
        <p:spPr>
          <a:xfrm>
            <a:off x="544894" y="3171091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비트코인을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조작하는 것은 장부를 조작하는 것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장부 내역을 조작한다는 것은 변조된 블록을 생성하여 전파시키는 데 성공한다는 의미이나 현실적으로 불가능</a:t>
            </a:r>
            <a:endParaRPr lang="en-US" altLang="ko-KR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Wingdings" panose="05000000000000000000" pitchFamily="2" charset="2"/>
              </a:rPr>
              <a:t> 모든 블록은 바로 전 블록의 해시 값을 기준으로 생성되고 이 해시 값으로 각 블록이 연결되는 블록체인이 되기 때문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1579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13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824351" cy="563231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Ⅱ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블록체인 종류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/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보안성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/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129804"/>
            <a:ext cx="2482652" cy="461665"/>
            <a:chOff x="-13148" y="1258286"/>
            <a:chExt cx="2482652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826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3. 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블록체인 활용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ABFF567-1837-4CEA-833F-35DEA16E3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2"/>
          <a:stretch/>
        </p:blipFill>
        <p:spPr bwMode="auto">
          <a:xfrm>
            <a:off x="295457" y="2314771"/>
            <a:ext cx="4781057" cy="500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DEF65C5-7C35-4BFF-8D4B-D0F4BDB0D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2" t="-1" b="-2506"/>
          <a:stretch/>
        </p:blipFill>
        <p:spPr bwMode="auto">
          <a:xfrm>
            <a:off x="5615299" y="2314771"/>
            <a:ext cx="4781057" cy="500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7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566430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36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프로젝트에 활용할 블록체인 기술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3796619" y="1625941"/>
            <a:ext cx="1168590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Ⅲ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50711-CCB4-482D-9F17-E5FBED1F75EC}"/>
              </a:ext>
            </a:extLst>
          </p:cNvPr>
          <p:cNvSpPr txBox="1"/>
          <p:nvPr/>
        </p:nvSpPr>
        <p:spPr>
          <a:xfrm>
            <a:off x="582216" y="4418107"/>
            <a:ext cx="1340752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</a:t>
            </a:r>
            <a:r>
              <a:rPr lang="en-US" altLang="ko-KR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ShoCard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666B0-DDEE-4FE9-BAB1-D7C6BC9F4DC0}"/>
              </a:ext>
            </a:extLst>
          </p:cNvPr>
          <p:cNvSpPr txBox="1"/>
          <p:nvPr/>
        </p:nvSpPr>
        <p:spPr>
          <a:xfrm>
            <a:off x="582216" y="4920507"/>
            <a:ext cx="3096810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스텔라루멘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(</a:t>
            </a:r>
            <a:r>
              <a:rPr lang="en-US" altLang="ko-KR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Stellarlumen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)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B2067-E092-42A0-8CC5-B20F776C30C2}"/>
              </a:ext>
            </a:extLst>
          </p:cNvPr>
          <p:cNvSpPr txBox="1"/>
          <p:nvPr/>
        </p:nvSpPr>
        <p:spPr>
          <a:xfrm>
            <a:off x="582216" y="5422907"/>
            <a:ext cx="2034852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3. </a:t>
            </a:r>
            <a:r>
              <a:rPr lang="en-US" altLang="ko-KR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ShoCard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의 특징</a:t>
            </a:r>
          </a:p>
        </p:txBody>
      </p:sp>
    </p:spTree>
    <p:extLst>
      <p:ext uri="{BB962C8B-B14F-4D97-AF65-F5344CB8AC3E}">
        <p14:creationId xmlns:p14="http://schemas.microsoft.com/office/powerpoint/2010/main" val="2072858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6301469" cy="563231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Ⅲ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프로젝트에 활용할 블록체인 기술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5" y="1982012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스텔라루멘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기반의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디앱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en-US" altLang="ko-KR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Dapp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신원인증 플랫폼</a:t>
            </a:r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(Identity Management Platform)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129804"/>
            <a:ext cx="1949238" cy="461665"/>
            <a:chOff x="-13148" y="1258286"/>
            <a:chExt cx="194923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5492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1. </a:t>
              </a:r>
              <a:r>
                <a:rPr lang="en-US" altLang="ko-KR" sz="2400" spc="-15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ShoCard</a:t>
              </a:r>
              <a:endParaRPr lang="ko-KR" altLang="en-US" sz="2400" spc="-15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Blockchain Identity Startup ShoCard Raises $1.5 Million">
            <a:extLst>
              <a:ext uri="{FF2B5EF4-FFF2-40B4-BE49-F238E27FC236}">
                <a16:creationId xmlns:a16="http://schemas.microsoft.com/office/drawing/2014/main" id="{AC46CC81-94B2-47C2-9D74-4ECD7913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67" y="3361363"/>
            <a:ext cx="79152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lockchain Identity Startup ShoCard Raises $1.5 Million">
            <a:extLst>
              <a:ext uri="{FF2B5EF4-FFF2-40B4-BE49-F238E27FC236}">
                <a16:creationId xmlns:a16="http://schemas.microsoft.com/office/drawing/2014/main" id="{50E02C28-0B57-449B-A1C7-E1CC01E3C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68" y="3241708"/>
            <a:ext cx="79152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6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6301469" cy="563231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Ⅲ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프로젝트에 활용할 블록체인 기술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4" y="3779837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간략히 스텔라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(Stellar)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라고 함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교차 자산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(cross-asset)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가치를 전송하기 위해 개발됨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개발자들이 스마트 디바이스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뱅킹 도구와 모바일 지갑 등을 스텔라 블록체인 네트워크 상에서 개발하는 것을 지원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스텔라 합의 프로토콜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(Stella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Consensus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Protocol, SCP)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을 사용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금융 거래를 기록하기 위해 폐쇄된 시스템을 사용하지 않고도 합의할 수 있음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  <a:p>
            <a:pPr algn="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새로운 멤버들에게 금융 시스템을 개방하고 진입 장벽을 </a:t>
            </a: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줄여줌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129804"/>
            <a:ext cx="3954850" cy="461665"/>
            <a:chOff x="-13148" y="1258286"/>
            <a:chExt cx="3954850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5548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2. </a:t>
              </a:r>
              <a:r>
                <a:rPr lang="ko-KR" altLang="en-US" sz="2400" spc="-15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스텔라루멘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(</a:t>
              </a:r>
              <a:r>
                <a:rPr lang="en-US" altLang="ko-KR" sz="2400" spc="-15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Stellarlumen</a:t>
              </a: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)</a:t>
              </a:r>
              <a:endParaRPr lang="ko-KR" altLang="en-US" sz="2400" spc="-15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871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6301469" cy="563231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Ⅲ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프로젝트에 활용할 블록체인 기술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3" y="2277895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블록체인 위에 자신의 신원정보를 올려서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쇼카드와 제휴를 맺은 사이트를 이용하고자 할 때</a:t>
            </a:r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회원가입 절차 없이 사이트 등을 이용할 수 있음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129804"/>
            <a:ext cx="2797226" cy="461665"/>
            <a:chOff x="-13148" y="1258286"/>
            <a:chExt cx="2797226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971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3. </a:t>
              </a:r>
              <a:r>
                <a:rPr lang="en-US" altLang="ko-KR" sz="2400" spc="-15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ShoCard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의 특징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4" name="Picture 2" descr="쇼코인 ICO (SHO) 스텔라루멘기반의 신원확인 플랫폼">
            <a:extLst>
              <a:ext uri="{FF2B5EF4-FFF2-40B4-BE49-F238E27FC236}">
                <a16:creationId xmlns:a16="http://schemas.microsoft.com/office/drawing/2014/main" id="{F9147416-6936-4D37-9C5C-DA404D1F7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2"/>
          <a:stretch/>
        </p:blipFill>
        <p:spPr bwMode="auto">
          <a:xfrm>
            <a:off x="845905" y="4181812"/>
            <a:ext cx="9000000" cy="25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62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5396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애플리케이션 사용자 타겟팅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3740514" y="1625941"/>
            <a:ext cx="1280800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Ⅳ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50711-CCB4-482D-9F17-E5FBED1F75EC}"/>
              </a:ext>
            </a:extLst>
          </p:cNvPr>
          <p:cNvSpPr txBox="1"/>
          <p:nvPr/>
        </p:nvSpPr>
        <p:spPr>
          <a:xfrm>
            <a:off x="582216" y="4418107"/>
            <a:ext cx="1989647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서울여대 재학생</a:t>
            </a:r>
          </a:p>
        </p:txBody>
      </p:sp>
    </p:spTree>
    <p:extLst>
      <p:ext uri="{BB962C8B-B14F-4D97-AF65-F5344CB8AC3E}">
        <p14:creationId xmlns:p14="http://schemas.microsoft.com/office/powerpoint/2010/main" val="382650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5130"/>
            <a:ext cx="5416483" cy="574196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Ⅳ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애플리케이션 사용자 타겟팅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211C88-4F81-451E-9F42-FE21DFD101DF}"/>
              </a:ext>
            </a:extLst>
          </p:cNvPr>
          <p:cNvGrpSpPr/>
          <p:nvPr/>
        </p:nvGrpSpPr>
        <p:grpSpPr>
          <a:xfrm>
            <a:off x="-13148" y="1080818"/>
            <a:ext cx="2727912" cy="461665"/>
            <a:chOff x="-13148" y="1258286"/>
            <a:chExt cx="2727912" cy="461665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52E87416-1821-4A32-AACE-869E327C6ADB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78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1. 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서울여대 재학생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166A351-E716-4280-8954-461DB170F75A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FDC03E-C247-41DB-A9EF-83FA54AE77EE}"/>
              </a:ext>
            </a:extLst>
          </p:cNvPr>
          <p:cNvGrpSpPr/>
          <p:nvPr/>
        </p:nvGrpSpPr>
        <p:grpSpPr>
          <a:xfrm>
            <a:off x="693111" y="3346186"/>
            <a:ext cx="9296888" cy="3447160"/>
            <a:chOff x="2439375" y="2642290"/>
            <a:chExt cx="7825155" cy="290146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9A8A96A-2D0C-4599-AA6D-487104DDE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98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9526541-FB00-4F13-820B-CB1FA1D84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806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9AF3206-2ACF-4F9A-B301-BE74A728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375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3C086E7-BAA2-4C55-9E2B-F843C8529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06" y="2642290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2B27A09-2CBF-41F5-8D23-8C523C20D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382B462-96F6-4DBB-882A-E30E9F076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2642290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1F5AFFF-E30E-4EE8-AB5D-DF0E697A1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3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0FA4EAF-7083-44B2-8311-F9CA0C80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4" y="2642290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03BBAFA5-4C2C-4B1F-B4FD-BDFB7EB69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218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65EA41E3-8456-4148-A7C1-81EAF1755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214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F0EEF4F5-4B46-4777-BE35-0764F43A7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453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32BB59D2-A2FE-4A74-9EE8-0124FDCF5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895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6938E2EA-2A21-4A38-8FBB-B21AB7FD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3" y="3934759"/>
              <a:ext cx="193431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87B09398-A93D-4510-BDA1-AEE9E4B6A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1129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C2E0DC-F443-4114-80C5-77FE8056385B}"/>
                </a:ext>
              </a:extLst>
            </p:cNvPr>
            <p:cNvSpPr txBox="1"/>
            <p:nvPr/>
          </p:nvSpPr>
          <p:spPr>
            <a:xfrm>
              <a:off x="2778260" y="4164315"/>
              <a:ext cx="2140167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사용자의 데이터를 모아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추천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0C238-3843-4B5F-8B77-E2D2C17E983E}"/>
                </a:ext>
              </a:extLst>
            </p:cNvPr>
            <p:cNvSpPr txBox="1"/>
            <p:nvPr/>
          </p:nvSpPr>
          <p:spPr>
            <a:xfrm>
              <a:off x="5205349" y="4164315"/>
              <a:ext cx="2323988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ShoCard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에서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학생증으로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자신의 신원을 인증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5B377D-59BF-41A8-AF13-076DFA78BA6B}"/>
                </a:ext>
              </a:extLst>
            </p:cNvPr>
            <p:cNvSpPr txBox="1"/>
            <p:nvPr/>
          </p:nvSpPr>
          <p:spPr>
            <a:xfrm>
              <a:off x="8178862" y="4164315"/>
              <a:ext cx="1399434" cy="31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즉시 직접 결제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3D05BA-0BC5-4161-BD7F-BD5089F2843F}"/>
                </a:ext>
              </a:extLst>
            </p:cNvPr>
            <p:cNvSpPr txBox="1"/>
            <p:nvPr/>
          </p:nvSpPr>
          <p:spPr>
            <a:xfrm>
              <a:off x="3147279" y="3368839"/>
              <a:ext cx="1402133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빅데이터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825DF9-14BE-484B-B8B4-1FDE617A67B0}"/>
                </a:ext>
              </a:extLst>
            </p:cNvPr>
            <p:cNvSpPr txBox="1"/>
            <p:nvPr/>
          </p:nvSpPr>
          <p:spPr>
            <a:xfrm>
              <a:off x="5635918" y="3368839"/>
              <a:ext cx="1462848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블록체인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7BB1BF-74F4-46F9-AA42-993655EDEC33}"/>
                </a:ext>
              </a:extLst>
            </p:cNvPr>
            <p:cNvSpPr txBox="1"/>
            <p:nvPr/>
          </p:nvSpPr>
          <p:spPr>
            <a:xfrm>
              <a:off x="8315811" y="3368839"/>
              <a:ext cx="1125538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핀테크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94FE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A2D4BB-580A-4362-B020-D857CA40ED83}"/>
              </a:ext>
            </a:extLst>
          </p:cNvPr>
          <p:cNvSpPr/>
          <p:nvPr/>
        </p:nvSpPr>
        <p:spPr>
          <a:xfrm>
            <a:off x="540543" y="1619498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다양한 대학에서 사용할 수 있는 플랫폼 개발 목적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첫 타겟은 서울여대 재학생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294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B71645-2316-41A3-9371-23A29368E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03"/>
            <a:ext cx="10690390" cy="7560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D016A-2850-46F6-B8D7-3F46950BF89E}"/>
              </a:ext>
            </a:extLst>
          </p:cNvPr>
          <p:cNvSpPr txBox="1"/>
          <p:nvPr/>
        </p:nvSpPr>
        <p:spPr>
          <a:xfrm>
            <a:off x="552528" y="3054491"/>
            <a:ext cx="3322513" cy="92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9C3D526-25DB-4063-9967-D780A96EA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829" y="2375339"/>
            <a:ext cx="3711524" cy="58323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6CDF69-478E-4EDB-8D06-6E2AA68FAB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000" r="18757"/>
          <a:stretch/>
        </p:blipFill>
        <p:spPr>
          <a:xfrm>
            <a:off x="9209695" y="-299844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B877352A-FAF0-4B1F-AAFB-FF961D82F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426" b="25381"/>
          <a:stretch/>
        </p:blipFill>
        <p:spPr>
          <a:xfrm>
            <a:off x="-424074" y="6685818"/>
            <a:ext cx="2753399" cy="11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9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78469B-A6F8-4D8E-8A70-58018264F183}"/>
              </a:ext>
            </a:extLst>
          </p:cNvPr>
          <p:cNvSpPr txBox="1"/>
          <p:nvPr/>
        </p:nvSpPr>
        <p:spPr>
          <a:xfrm>
            <a:off x="771877" y="122419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진도별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178FB-1DD7-4FD2-A556-ECC891F2DD39}"/>
              </a:ext>
            </a:extLst>
          </p:cNvPr>
          <p:cNvSpPr txBox="1"/>
          <p:nvPr/>
        </p:nvSpPr>
        <p:spPr>
          <a:xfrm>
            <a:off x="1768723" y="2375138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이해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0D1F1FC-AC86-4947-960D-26CCD8D1FC23}"/>
              </a:ext>
            </a:extLst>
          </p:cNvPr>
          <p:cNvSpPr/>
          <p:nvPr/>
        </p:nvSpPr>
        <p:spPr>
          <a:xfrm>
            <a:off x="924277" y="2285312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C7BC35-0519-43E0-A0F8-2F2043149429}"/>
              </a:ext>
            </a:extLst>
          </p:cNvPr>
          <p:cNvSpPr/>
          <p:nvPr/>
        </p:nvSpPr>
        <p:spPr>
          <a:xfrm>
            <a:off x="924277" y="3302718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Ⅱ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3FE073-9E30-47FE-8C33-67EE16E8E326}"/>
              </a:ext>
            </a:extLst>
          </p:cNvPr>
          <p:cNvSpPr/>
          <p:nvPr/>
        </p:nvSpPr>
        <p:spPr>
          <a:xfrm>
            <a:off x="924277" y="4320124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Ⅲ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4780700-20AB-4B0F-8BF2-88B4B0E1834E}"/>
              </a:ext>
            </a:extLst>
          </p:cNvPr>
          <p:cNvSpPr/>
          <p:nvPr/>
        </p:nvSpPr>
        <p:spPr>
          <a:xfrm>
            <a:off x="924277" y="5337530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Ⅳ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2241F-A9F3-415A-BC37-E63A86C854D0}"/>
              </a:ext>
            </a:extLst>
          </p:cNvPr>
          <p:cNvSpPr txBox="1"/>
          <p:nvPr/>
        </p:nvSpPr>
        <p:spPr>
          <a:xfrm>
            <a:off x="1768723" y="3392544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종류 및 보안성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36F4E-EE8F-4ACA-95B9-A0A5A0F5FAE7}"/>
              </a:ext>
            </a:extLst>
          </p:cNvPr>
          <p:cNvSpPr txBox="1"/>
          <p:nvPr/>
        </p:nvSpPr>
        <p:spPr>
          <a:xfrm>
            <a:off x="1768723" y="4409950"/>
            <a:ext cx="4229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프로젝트에 활용할 블록체인 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48E72-7AC4-4776-9BC0-D4E77765AC3B}"/>
              </a:ext>
            </a:extLst>
          </p:cNvPr>
          <p:cNvSpPr txBox="1"/>
          <p:nvPr/>
        </p:nvSpPr>
        <p:spPr>
          <a:xfrm>
            <a:off x="1768723" y="5427356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 사용자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타켓팅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12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279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블록체인 이해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464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1. P2P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네트워크 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(Peer to Peer Network)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2.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지갑 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(Wallet)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F6F2C-BD57-44E1-AC93-B91A62CDA51A}"/>
              </a:ext>
            </a:extLst>
          </p:cNvPr>
          <p:cNvSpPr txBox="1"/>
          <p:nvPr/>
        </p:nvSpPr>
        <p:spPr>
          <a:xfrm>
            <a:off x="582216" y="5422907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3.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블록 체인 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(Bock Chain)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4EF64-9A6E-4057-A430-C2707B08AFCB}"/>
              </a:ext>
            </a:extLst>
          </p:cNvPr>
          <p:cNvSpPr txBox="1"/>
          <p:nvPr/>
        </p:nvSpPr>
        <p:spPr>
          <a:xfrm>
            <a:off x="594353" y="5921024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4.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채굴 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(Mining)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BF914-0715-4176-BC46-851E30CD44BC}"/>
              </a:ext>
            </a:extLst>
          </p:cNvPr>
          <p:cNvSpPr txBox="1"/>
          <p:nvPr/>
        </p:nvSpPr>
        <p:spPr>
          <a:xfrm>
            <a:off x="582215" y="6419141"/>
            <a:ext cx="397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5.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비트코인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 거래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(Transaction)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+mj-cs"/>
              </a:rPr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82182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933624" cy="563231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Ⅰ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블록체인 이해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5" y="1982012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거래내역을 관리하는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7478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중앙은행이 없음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7478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블록체인은 </a:t>
            </a:r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P2P 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형태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 이루어진</a:t>
            </a:r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네트워크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129804"/>
            <a:ext cx="5412750" cy="461665"/>
            <a:chOff x="-13148" y="1258286"/>
            <a:chExt cx="5412750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50127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1. P2P 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네트워크 </a:t>
              </a: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(Pear to Pear Network)</a:t>
              </a:r>
              <a:endParaRPr lang="ko-KR" altLang="en-US" sz="2400" spc="-15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블록체인 개념 완벽 정리 | 뱅크샐러드">
            <a:extLst>
              <a:ext uri="{FF2B5EF4-FFF2-40B4-BE49-F238E27FC236}">
                <a16:creationId xmlns:a16="http://schemas.microsoft.com/office/drawing/2014/main" id="{CB41AE01-946C-4A9E-A48C-9B93DE76E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05" y="3529937"/>
            <a:ext cx="9000000" cy="36414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29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933624" cy="563231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Ⅰ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블록체인 이해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5" y="1982012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비트코인으로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거래를 할 때 사용하는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비트코인용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어플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5909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비트코인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이용자는 </a:t>
            </a:r>
            <a:r>
              <a:rPr lang="ko-KR" altLang="en-US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월렛을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통해 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공개 키를</a:t>
            </a:r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만들 수 있으며 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공개 키와 함께 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개인 키 생성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129804"/>
            <a:ext cx="2369994" cy="461665"/>
            <a:chOff x="-13148" y="1258286"/>
            <a:chExt cx="2369994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9699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2. 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지갑 </a:t>
              </a: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(Wallet)</a:t>
              </a:r>
              <a:endParaRPr lang="ko-KR" altLang="en-US" sz="2400" spc="-15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bject 4">
            <a:extLst>
              <a:ext uri="{FF2B5EF4-FFF2-40B4-BE49-F238E27FC236}">
                <a16:creationId xmlns:a16="http://schemas.microsoft.com/office/drawing/2014/main" id="{0C0C084C-BD5F-439E-96CC-773FE8C361BC}"/>
              </a:ext>
            </a:extLst>
          </p:cNvPr>
          <p:cNvSpPr>
            <a:spLocks noChangeAspect="1"/>
          </p:cNvSpPr>
          <p:nvPr/>
        </p:nvSpPr>
        <p:spPr>
          <a:xfrm>
            <a:off x="1745905" y="3529937"/>
            <a:ext cx="7200000" cy="3582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96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933624" cy="563231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Ⅰ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블록체인 이해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4" y="3779837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비트코인의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모든 거래가 기록되는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공개 거래 기록부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5909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블록에는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거래 정보 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 포함되어 있으며</a:t>
            </a:r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블록의 집합체인 블록체인은 </a:t>
            </a:r>
            <a:r>
              <a:rPr lang="ko-KR" altLang="en-US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비트코인의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모든 거래 정보를 담고 있는</a:t>
            </a: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거대한 분산 장부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라고 할 수 있음</a:t>
            </a: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129804"/>
            <a:ext cx="3651242" cy="461665"/>
            <a:chOff x="-13148" y="1258286"/>
            <a:chExt cx="3651242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2512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3. 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블록체인 </a:t>
              </a: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(Block Chain)</a:t>
              </a:r>
              <a:endParaRPr lang="ko-KR" altLang="en-US" sz="2400" spc="-15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4D49A9B2-3A5B-488A-808A-FF32E09A0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8"/>
          <a:stretch/>
        </p:blipFill>
        <p:spPr>
          <a:xfrm>
            <a:off x="845906" y="1523387"/>
            <a:ext cx="9000000" cy="58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933624" cy="563231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Ⅰ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블록체인 이해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5" y="2369366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채굴은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새로운 블록을 블록체인에 추가하는 ‘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작업’을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완료했음을 ‘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증명’할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때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이루어짐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새로운 블록을 블록체인에 추가하려면 새로운 블록의 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블록해시를 계산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해서 찾아야 함</a:t>
            </a:r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129804"/>
            <a:ext cx="2460210" cy="461665"/>
            <a:chOff x="-13148" y="1258286"/>
            <a:chExt cx="2460210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01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4. 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채굴 </a:t>
              </a: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(Mining)</a:t>
              </a:r>
              <a:endParaRPr lang="ko-KR" altLang="en-US" sz="2400" spc="-15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21900E-2CED-40B4-B94A-1E9D16025573}"/>
              </a:ext>
            </a:extLst>
          </p:cNvPr>
          <p:cNvSpPr/>
          <p:nvPr/>
        </p:nvSpPr>
        <p:spPr>
          <a:xfrm>
            <a:off x="544895" y="5212380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작업 증명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(Proof Of Work, POW)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비트코인의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위조를 방지하기 위해 채굴자가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자신의 정당한 분량을 작업을 한 것을 증명하는 것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90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채굴에 의한 보수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5909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블록을 추가한 채굴자에게는 보수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(block reward)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와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그 블록에 포함되는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트랜잭션 수수료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(transaction fee)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주도록 프로토콜로 관리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9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933624" cy="563231"/>
          </a:xfrm>
        </p:spPr>
        <p:txBody>
          <a:bodyPr/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Ⅰ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블록체인 이해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4" y="3779837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Bef>
                <a:spcPts val="171"/>
              </a:spcBef>
              <a:buAutoNum type="arabicParenBoth"/>
              <a:tabLst>
                <a:tab pos="60873" algn="l"/>
                <a:tab pos="97396" algn="l"/>
              </a:tabLst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A-B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사이의 거래 발생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(2)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거래 관련 정보가 온라인 상에서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'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블록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'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형태로 생성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거래 내역에 암호 해시 기술을 적용하면 내용과 무관하게 문서를 요약한 후 고유 값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값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을 생성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(3)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생성된 블록이 네트워크 상 노드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참여자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에게 전송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노드란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블록체인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P2P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네트워크의 일원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(4)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노드는 자신이 공유 받은 거래 정보의 유효성을 검증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노드의 과반수 이상의 동의가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있어야지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기록이 영구적으로 저장되는 것임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(5)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검증이 완료된 블록은 체인에 등록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(6)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거래 완료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129804"/>
            <a:ext cx="4713712" cy="461665"/>
            <a:chOff x="-13148" y="1258286"/>
            <a:chExt cx="4713712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43136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5. </a:t>
              </a:r>
              <a:r>
                <a:rPr lang="ko-KR" altLang="en-US" sz="2400" spc="-15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비트코인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거래</a:t>
              </a:r>
              <a:r>
                <a:rPr lang="en-US" altLang="ko-KR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(Transaction) </a:t>
              </a:r>
              <a:r>
                <a:rPr lang="ko-KR" altLang="en-US" sz="2400" spc="-15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과정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796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577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블록체인 종류 </a:t>
            </a:r>
            <a:r>
              <a:rPr lang="en-US" altLang="ko-KR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/</a:t>
            </a:r>
            <a:r>
              <a:rPr lang="ko-KR" altLang="en-US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보안성 </a:t>
            </a:r>
            <a:r>
              <a:rPr lang="en-US" altLang="ko-KR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/ </a:t>
            </a:r>
            <a:r>
              <a:rPr lang="ko-KR" altLang="en-US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3821121" y="1625941"/>
            <a:ext cx="787075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Ⅱ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50711-CCB4-482D-9F17-E5FBED1F75EC}"/>
              </a:ext>
            </a:extLst>
          </p:cNvPr>
          <p:cNvSpPr txBox="1"/>
          <p:nvPr/>
        </p:nvSpPr>
        <p:spPr>
          <a:xfrm>
            <a:off x="582216" y="4418107"/>
            <a:ext cx="1773242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블록체인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897A1-57D0-42EE-9FB2-5CE7BAEEC28D}"/>
              </a:ext>
            </a:extLst>
          </p:cNvPr>
          <p:cNvSpPr txBox="1"/>
          <p:nvPr/>
        </p:nvSpPr>
        <p:spPr>
          <a:xfrm>
            <a:off x="582216" y="4920507"/>
            <a:ext cx="1989647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블록체인 보안성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94D321-4F21-4F8A-A6F5-0A51E053A716}"/>
              </a:ext>
            </a:extLst>
          </p:cNvPr>
          <p:cNvSpPr txBox="1"/>
          <p:nvPr/>
        </p:nvSpPr>
        <p:spPr>
          <a:xfrm>
            <a:off x="582216" y="5422907"/>
            <a:ext cx="1773242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블록체인 활용</a:t>
            </a:r>
          </a:p>
        </p:txBody>
      </p:sp>
    </p:spTree>
    <p:extLst>
      <p:ext uri="{BB962C8B-B14F-4D97-AF65-F5344CB8AC3E}">
        <p14:creationId xmlns:p14="http://schemas.microsoft.com/office/powerpoint/2010/main" val="284420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1629</Words>
  <Application>Microsoft Office PowerPoint</Application>
  <PresentationFormat>사용자 지정</PresentationFormat>
  <Paragraphs>240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나눔바른고딕</vt:lpstr>
      <vt:lpstr>a타이틀고딕3</vt:lpstr>
      <vt:lpstr>Arial</vt:lpstr>
      <vt:lpstr>Times New Roman</vt:lpstr>
      <vt:lpstr>a타이틀고딕2</vt:lpstr>
      <vt:lpstr>Calibri Light</vt:lpstr>
      <vt:lpstr>Calibri</vt:lpstr>
      <vt:lpstr>a타이틀고딕1</vt:lpstr>
      <vt:lpstr>맑은 고딕</vt:lpstr>
      <vt:lpstr>a드림고딕5</vt:lpstr>
      <vt:lpstr>a드림고딕3</vt:lpstr>
      <vt:lpstr>Office 테마</vt:lpstr>
      <vt:lpstr>PowerPoint 프레젠테이션</vt:lpstr>
      <vt:lpstr>PowerPoint 프레젠테이션</vt:lpstr>
      <vt:lpstr>PowerPoint 프레젠테이션</vt:lpstr>
      <vt:lpstr>Ⅰ블록체인 이해</vt:lpstr>
      <vt:lpstr>Ⅰ블록체인 이해</vt:lpstr>
      <vt:lpstr>Ⅰ블록체인 이해</vt:lpstr>
      <vt:lpstr>Ⅰ블록체인 이해</vt:lpstr>
      <vt:lpstr>Ⅰ블록체인 이해</vt:lpstr>
      <vt:lpstr>PowerPoint 프레젠테이션</vt:lpstr>
      <vt:lpstr>Ⅱ 블록체인 종류 / 보안성 / 활용</vt:lpstr>
      <vt:lpstr>Ⅱ 블록체인 종류 / 보안성 / 활용</vt:lpstr>
      <vt:lpstr>Ⅱ 블록체인 종류 / 보안성 / 활용</vt:lpstr>
      <vt:lpstr>PowerPoint 프레젠테이션</vt:lpstr>
      <vt:lpstr>Ⅲ 프로젝트에 활용할 블록체인 기술</vt:lpstr>
      <vt:lpstr>Ⅲ 프로젝트에 활용할 블록체인 기술</vt:lpstr>
      <vt:lpstr>Ⅲ 프로젝트에 활용할 블록체인 기술</vt:lpstr>
      <vt:lpstr>PowerPoint 프레젠테이션</vt:lpstr>
      <vt:lpstr>Ⅳ 애플리케이션 사용자 타겟팅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zer549</dc:creator>
  <cp:lastModifiedBy>김 민지</cp:lastModifiedBy>
  <cp:revision>103</cp:revision>
  <dcterms:created xsi:type="dcterms:W3CDTF">2019-06-07T03:43:52Z</dcterms:created>
  <dcterms:modified xsi:type="dcterms:W3CDTF">2020-04-12T14:16:26Z</dcterms:modified>
</cp:coreProperties>
</file>